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24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D1ACC1-086C-4D47-B934-52DB71BB8B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Vieillissement et handicap mental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B0AC6318-5B02-4FF9-8B8A-03086FAD9B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/>
              <a:t>Dans le cadre du cours de déficience mentale</a:t>
            </a:r>
          </a:p>
          <a:p>
            <a:endParaRPr lang="fr-BE" dirty="0"/>
          </a:p>
          <a:p>
            <a:endParaRPr lang="fr-BE" dirty="0"/>
          </a:p>
          <a:p>
            <a:r>
              <a:rPr lang="fr-BE" dirty="0"/>
              <a:t>Amalia, Amélie, Elisa, Lauranne, Lisa, </a:t>
            </a:r>
          </a:p>
        </p:txBody>
      </p:sp>
    </p:spTree>
    <p:extLst>
      <p:ext uri="{BB962C8B-B14F-4D97-AF65-F5344CB8AC3E}">
        <p14:creationId xmlns:p14="http://schemas.microsoft.com/office/powerpoint/2010/main" xmlns="" val="1218405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07DFC94-D192-4305-B9D8-78D704A3A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39875"/>
            <a:ext cx="8534400" cy="1507067"/>
          </a:xfrm>
        </p:spPr>
        <p:txBody>
          <a:bodyPr/>
          <a:lstStyle/>
          <a:p>
            <a:r>
              <a:rPr lang="fr-BE" dirty="0"/>
              <a:t>Rôle de l’équipe dans l’institution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2F7B0E9-2ED5-411B-9AF2-80FFCFA65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78088"/>
            <a:ext cx="8534400" cy="3615267"/>
          </a:xfrm>
        </p:spPr>
        <p:txBody>
          <a:bodyPr/>
          <a:lstStyle/>
          <a:p>
            <a:r>
              <a:rPr lang="fr-BE" dirty="0">
                <a:solidFill>
                  <a:schemeClr val="tx1"/>
                </a:solidFill>
              </a:rPr>
              <a:t> Equipe paramédicale</a:t>
            </a:r>
          </a:p>
          <a:p>
            <a:r>
              <a:rPr lang="fr-BE" dirty="0">
                <a:solidFill>
                  <a:schemeClr val="tx1"/>
                </a:solidFill>
              </a:rPr>
              <a:t>Equipe éducative</a:t>
            </a:r>
          </a:p>
          <a:p>
            <a:pPr marL="0" indent="0">
              <a:buNone/>
            </a:pPr>
            <a:endParaRPr lang="fr-BE" dirty="0">
              <a:solidFill>
                <a:schemeClr val="tx1"/>
              </a:solidFill>
            </a:endParaRPr>
          </a:p>
          <a:p>
            <a:r>
              <a:rPr lang="fr-BE" dirty="0">
                <a:solidFill>
                  <a:schemeClr val="tx1"/>
                </a:solidFill>
              </a:rPr>
              <a:t>Importance de redéfinir les rôles de chacun qui sont souvent confondus dans ces institutions.</a:t>
            </a:r>
          </a:p>
          <a:p>
            <a:r>
              <a:rPr lang="fr-BE" dirty="0">
                <a:solidFill>
                  <a:schemeClr val="tx1"/>
                </a:solidFill>
              </a:rPr>
              <a:t>Frontière compliquée à définir.</a:t>
            </a:r>
          </a:p>
          <a:p>
            <a:pPr marL="0" indent="0">
              <a:buNone/>
            </a:pPr>
            <a:r>
              <a:rPr lang="fr-BE" dirty="0"/>
              <a:t>-Jusqu’où l’équipe éducative doit-elle donner des soins?</a:t>
            </a:r>
          </a:p>
          <a:p>
            <a:pPr marL="0" indent="0">
              <a:buNone/>
            </a:pPr>
            <a:r>
              <a:rPr lang="fr-BE" dirty="0"/>
              <a:t>-Quelle est la place de l’orthopédagogue dans cette structure?</a:t>
            </a:r>
          </a:p>
        </p:txBody>
      </p:sp>
    </p:spTree>
    <p:extLst>
      <p:ext uri="{BB962C8B-B14F-4D97-AF65-F5344CB8AC3E}">
        <p14:creationId xmlns:p14="http://schemas.microsoft.com/office/powerpoint/2010/main" xmlns="" val="119712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0F9BB8B-2322-4CD1-8377-12649DCCD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74561"/>
            <a:ext cx="8534400" cy="1507067"/>
          </a:xfrm>
        </p:spPr>
        <p:txBody>
          <a:bodyPr/>
          <a:lstStyle/>
          <a:p>
            <a:r>
              <a:rPr lang="fr-BE" dirty="0"/>
              <a:t>Présentation du centre </a:t>
            </a:r>
            <a:r>
              <a:rPr lang="fr-BE" dirty="0" err="1"/>
              <a:t>hoppa</a:t>
            </a:r>
            <a:r>
              <a:rPr lang="fr-BE" dirty="0"/>
              <a:t> </a:t>
            </a:r>
            <a:br>
              <a:rPr lang="fr-BE" dirty="0"/>
            </a:br>
            <a:r>
              <a:rPr lang="fr-BE" sz="1400" dirty="0"/>
              <a:t>(centre d’hébergement pour personnes polyhandicapées adultes)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44696F4-03F4-4320-B4D0-96194A509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81628"/>
            <a:ext cx="9145589" cy="4554160"/>
          </a:xfrm>
        </p:spPr>
        <p:txBody>
          <a:bodyPr>
            <a:normAutofit fontScale="92500" lnSpcReduction="10000"/>
          </a:bodyPr>
          <a:lstStyle/>
          <a:p>
            <a:r>
              <a:rPr lang="fr-BE" dirty="0">
                <a:solidFill>
                  <a:schemeClr val="bg1"/>
                </a:solidFill>
              </a:rPr>
              <a:t>Population</a:t>
            </a:r>
          </a:p>
          <a:p>
            <a:pPr marL="0" indent="0">
              <a:buNone/>
            </a:pPr>
            <a:r>
              <a:rPr lang="fr-BE" dirty="0">
                <a:solidFill>
                  <a:schemeClr val="tx1"/>
                </a:solidFill>
              </a:rPr>
              <a:t>- Personnes adultes atteintes de polyhandicap</a:t>
            </a:r>
          </a:p>
          <a:p>
            <a:r>
              <a:rPr lang="fr-BE" dirty="0">
                <a:solidFill>
                  <a:schemeClr val="bg1"/>
                </a:solidFill>
              </a:rPr>
              <a:t>Structure des bâtiments</a:t>
            </a:r>
          </a:p>
          <a:p>
            <a:pPr marL="0" indent="0">
              <a:buNone/>
            </a:pPr>
            <a:r>
              <a:rPr lang="fr-BE" dirty="0">
                <a:solidFill>
                  <a:schemeClr val="tx1"/>
                </a:solidFill>
              </a:rPr>
              <a:t>- 2 ailes logement, salle polyvalente, locaux paramédicaux, jardins+ aile direction-secrétariat</a:t>
            </a:r>
          </a:p>
          <a:p>
            <a:r>
              <a:rPr lang="fr-BE" dirty="0">
                <a:solidFill>
                  <a:schemeClr val="bg1"/>
                </a:solidFill>
              </a:rPr>
              <a:t>Intervenants</a:t>
            </a:r>
          </a:p>
          <a:p>
            <a:pPr marL="0" indent="0">
              <a:buNone/>
            </a:pPr>
            <a:r>
              <a:rPr lang="fr-BE" dirty="0">
                <a:solidFill>
                  <a:schemeClr val="tx1"/>
                </a:solidFill>
              </a:rPr>
              <a:t>- Équipe éducative, équipe paramédicale, direction- secrétariat</a:t>
            </a:r>
          </a:p>
          <a:p>
            <a:r>
              <a:rPr lang="fr-BE" dirty="0">
                <a:solidFill>
                  <a:schemeClr val="bg1"/>
                </a:solidFill>
              </a:rPr>
              <a:t>PIA</a:t>
            </a:r>
          </a:p>
          <a:p>
            <a:pPr marL="0" indent="0">
              <a:buNone/>
            </a:pPr>
            <a:r>
              <a:rPr lang="fr-BE" dirty="0">
                <a:solidFill>
                  <a:schemeClr val="tx1"/>
                </a:solidFill>
              </a:rPr>
              <a:t>-projet individuel d’année pour chaque résident</a:t>
            </a:r>
          </a:p>
          <a:p>
            <a:r>
              <a:rPr lang="fr-BE" dirty="0">
                <a:solidFill>
                  <a:schemeClr val="bg1"/>
                </a:solidFill>
              </a:rPr>
              <a:t>Ateliers</a:t>
            </a:r>
          </a:p>
          <a:p>
            <a:pPr marL="0" indent="0">
              <a:buNone/>
            </a:pPr>
            <a:r>
              <a:rPr lang="fr-BE" dirty="0">
                <a:solidFill>
                  <a:schemeClr val="tx1"/>
                </a:solidFill>
              </a:rPr>
              <a:t>- balnéothérapie, détente, psychomot, cuisine, musicale, chorale, snoezelen,…</a:t>
            </a:r>
          </a:p>
        </p:txBody>
      </p:sp>
    </p:spTree>
    <p:extLst>
      <p:ext uri="{BB962C8B-B14F-4D97-AF65-F5344CB8AC3E}">
        <p14:creationId xmlns:p14="http://schemas.microsoft.com/office/powerpoint/2010/main" xmlns="" val="388120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xmlns="" id="{FF992BCD-BB56-41C4-8B25-5B1B77F8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544" y="499533"/>
            <a:ext cx="8534400" cy="1507067"/>
          </a:xfrm>
        </p:spPr>
        <p:txBody>
          <a:bodyPr/>
          <a:lstStyle/>
          <a:p>
            <a:r>
              <a:rPr lang="fr-BE" dirty="0"/>
              <a:t>Introduction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C3F8E466-DA82-4AC1-AB42-D94D3D9CB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088" y="2152468"/>
            <a:ext cx="8534400" cy="3615267"/>
          </a:xfrm>
        </p:spPr>
        <p:txBody>
          <a:bodyPr/>
          <a:lstStyle/>
          <a:p>
            <a:r>
              <a:rPr lang="fr-BE" dirty="0">
                <a:solidFill>
                  <a:schemeClr val="tx1"/>
                </a:solidFill>
              </a:rPr>
              <a:t>Où placer ces personnes porteuses d’handicap intellectuel d’un certain âge?</a:t>
            </a:r>
          </a:p>
          <a:p>
            <a:r>
              <a:rPr lang="fr-BE" dirty="0">
                <a:solidFill>
                  <a:schemeClr val="tx1"/>
                </a:solidFill>
              </a:rPr>
              <a:t>Qu’est-ce que la déficience intellectuelle et le vieillissement?</a:t>
            </a:r>
          </a:p>
          <a:p>
            <a:r>
              <a:rPr lang="fr-BE" dirty="0">
                <a:solidFill>
                  <a:schemeClr val="tx1"/>
                </a:solidFill>
              </a:rPr>
              <a:t>A quoi devons-nous porter notre attention pour le bien-être de ces personnes? Que faire pour les aider?</a:t>
            </a:r>
          </a:p>
          <a:p>
            <a:r>
              <a:rPr lang="fr-BE" dirty="0">
                <a:solidFill>
                  <a:schemeClr val="tx1"/>
                </a:solidFill>
              </a:rPr>
              <a:t>Quels sont les intervenants qui gravitent autour de ces personnes?</a:t>
            </a: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74195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D246E74-5228-4B79-9DB5-81286499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347" y="537029"/>
            <a:ext cx="8534401" cy="1055007"/>
          </a:xfrm>
        </p:spPr>
        <p:txBody>
          <a:bodyPr/>
          <a:lstStyle/>
          <a:p>
            <a:r>
              <a:rPr lang="fr-BE" dirty="0"/>
              <a:t>Définitions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3D2E5248-9898-4326-8ABF-3FDA11FF8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47" y="1934936"/>
            <a:ext cx="9692596" cy="4269922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chemeClr val="bg1"/>
                </a:solidFill>
              </a:rPr>
              <a:t>Vieillissement</a:t>
            </a:r>
          </a:p>
          <a:p>
            <a:r>
              <a:rPr lang="fr-BE" sz="2000" dirty="0">
                <a:solidFill>
                  <a:schemeClr val="tx1"/>
                </a:solidFill>
              </a:rPr>
              <a:t>En général, qualifié pour personnes de +-65ans MAIS diverses définitions existantes.</a:t>
            </a:r>
          </a:p>
          <a:p>
            <a:r>
              <a:rPr lang="fr-BE" sz="2000" dirty="0">
                <a:solidFill>
                  <a:schemeClr val="tx1"/>
                </a:solidFill>
              </a:rPr>
              <a:t>Points retenus du vieillissement: </a:t>
            </a:r>
          </a:p>
          <a:p>
            <a:pPr marL="342900" indent="-342900">
              <a:buFontTx/>
              <a:buChar char="-"/>
            </a:pPr>
            <a:r>
              <a:rPr lang="fr-BE" sz="2000" dirty="0">
                <a:solidFill>
                  <a:schemeClr val="tx1"/>
                </a:solidFill>
              </a:rPr>
              <a:t>Phénomène dynamique et progressif</a:t>
            </a:r>
          </a:p>
          <a:p>
            <a:pPr marL="342900" indent="-342900">
              <a:buFontTx/>
              <a:buChar char="-"/>
            </a:pPr>
            <a:r>
              <a:rPr lang="fr-BE" sz="2000" dirty="0">
                <a:solidFill>
                  <a:schemeClr val="tx1"/>
                </a:solidFill>
              </a:rPr>
              <a:t>Phase avant la mort</a:t>
            </a:r>
          </a:p>
          <a:p>
            <a:pPr marL="342900" indent="-342900">
              <a:buFontTx/>
              <a:buChar char="-"/>
            </a:pPr>
            <a:r>
              <a:rPr lang="fr-BE" sz="2000" dirty="0">
                <a:solidFill>
                  <a:schemeClr val="tx1"/>
                </a:solidFill>
              </a:rPr>
              <a:t>Propre à chacun</a:t>
            </a:r>
          </a:p>
          <a:p>
            <a:endParaRPr lang="fr-BE" sz="20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chemeClr val="bg1"/>
                </a:solidFill>
              </a:rPr>
              <a:t>Déficience intellectuelle</a:t>
            </a:r>
          </a:p>
          <a:p>
            <a:pPr marL="342900" indent="-342900">
              <a:buFontTx/>
              <a:buChar char="-"/>
            </a:pPr>
            <a:r>
              <a:rPr lang="fr-BE" sz="2000" dirty="0">
                <a:solidFill>
                  <a:schemeClr val="tx1"/>
                </a:solidFill>
              </a:rPr>
              <a:t>QI inférieur à 70</a:t>
            </a:r>
          </a:p>
          <a:p>
            <a:pPr marL="342900" indent="-342900">
              <a:buFontTx/>
              <a:buChar char="-"/>
            </a:pPr>
            <a:r>
              <a:rPr lang="fr-BE" sz="2000" dirty="0">
                <a:solidFill>
                  <a:schemeClr val="tx1"/>
                </a:solidFill>
              </a:rPr>
              <a:t>Limitation dans certains domaines tels que: la communication, soins personnels, autonomie, habiletés sociales, sécurité, travail,…</a:t>
            </a:r>
          </a:p>
          <a:p>
            <a:r>
              <a:rPr lang="fr-BE" sz="2000" dirty="0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xmlns="" val="85939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653C68E-41CA-4AD7-8E1B-FC2F46EC5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689" y="716643"/>
            <a:ext cx="8534401" cy="1103993"/>
          </a:xfrm>
        </p:spPr>
        <p:txBody>
          <a:bodyPr/>
          <a:lstStyle/>
          <a:p>
            <a:r>
              <a:rPr lang="fr-BE" dirty="0"/>
              <a:t>Historique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7A4FA1C-014A-4D0A-A8C0-131A1DA5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506436"/>
            <a:ext cx="8534400" cy="3487964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chemeClr val="tx1"/>
                </a:solidFill>
              </a:rPr>
              <a:t>Avant l’espérance de vie était moindre</a:t>
            </a:r>
          </a:p>
          <a:p>
            <a:endParaRPr lang="fr-BE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chemeClr val="tx1"/>
                </a:solidFill>
              </a:rPr>
              <a:t>Augmentation de l’espérance de vie des personnes! (également celles atteintes de déficience intellectuelle)</a:t>
            </a:r>
          </a:p>
          <a:p>
            <a:endParaRPr lang="fr-BE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chemeClr val="tx1"/>
                </a:solidFill>
              </a:rPr>
              <a:t>Mais où placer toutes ces personnes?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BE" dirty="0"/>
          </a:p>
          <a:p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246868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653C68E-41CA-4AD7-8E1B-FC2F46EC5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689" y="716643"/>
            <a:ext cx="8534401" cy="1103993"/>
          </a:xfrm>
        </p:spPr>
        <p:txBody>
          <a:bodyPr/>
          <a:lstStyle/>
          <a:p>
            <a:r>
              <a:rPr lang="fr-BE" dirty="0"/>
              <a:t>Orientation de placement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7A4FA1C-014A-4D0A-A8C0-131A1DA5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506436"/>
            <a:ext cx="8534400" cy="3487964"/>
          </a:xfrm>
        </p:spPr>
        <p:txBody>
          <a:bodyPr>
            <a:normAutofit/>
          </a:bodyPr>
          <a:lstStyle/>
          <a:p>
            <a:r>
              <a:rPr lang="fr-BE" sz="2000" dirty="0"/>
              <a:t>Choix de l’orientation de placement en fonction de:</a:t>
            </a:r>
          </a:p>
          <a:p>
            <a:endParaRPr lang="fr-BE" sz="20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BE" sz="2000" dirty="0"/>
              <a:t>La demande et l’envie de la personne en situation d’handicap et/ou de son entourage.</a:t>
            </a:r>
          </a:p>
          <a:p>
            <a:pPr lvl="1"/>
            <a:endParaRPr lang="fr-BE" sz="20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BE" sz="2000" dirty="0"/>
              <a:t> L’autonomie</a:t>
            </a:r>
          </a:p>
          <a:p>
            <a:pPr lvl="1"/>
            <a:endParaRPr lang="fr-BE" sz="20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BE" sz="2000" dirty="0"/>
              <a:t>La disponibilité des places</a:t>
            </a:r>
          </a:p>
        </p:txBody>
      </p:sp>
    </p:spTree>
    <p:extLst>
      <p:ext uri="{BB962C8B-B14F-4D97-AF65-F5344CB8AC3E}">
        <p14:creationId xmlns:p14="http://schemas.microsoft.com/office/powerpoint/2010/main" xmlns="" val="368594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653C68E-41CA-4AD7-8E1B-FC2F46EC5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689" y="716643"/>
            <a:ext cx="8534401" cy="1103993"/>
          </a:xfrm>
        </p:spPr>
        <p:txBody>
          <a:bodyPr>
            <a:normAutofit fontScale="90000"/>
          </a:bodyPr>
          <a:lstStyle/>
          <a:p>
            <a:r>
              <a:rPr lang="fr-BE" dirty="0"/>
              <a:t/>
            </a:r>
            <a:br>
              <a:rPr lang="fr-BE" dirty="0"/>
            </a:b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7A4FA1C-014A-4D0A-A8C0-131A1DA5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7690" y="1763486"/>
            <a:ext cx="8534400" cy="3487964"/>
          </a:xfrm>
        </p:spPr>
        <p:txBody>
          <a:bodyPr>
            <a:normAutofit/>
          </a:bodyPr>
          <a:lstStyle/>
          <a:p>
            <a:r>
              <a:rPr lang="fr-BE" sz="2000" dirty="0"/>
              <a:t>Types de lieux:</a:t>
            </a:r>
          </a:p>
          <a:p>
            <a:endParaRPr lang="fr-BE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chemeClr val="tx1"/>
                </a:solidFill>
              </a:rPr>
              <a:t>Appartements supervisés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chemeClr val="tx1"/>
                </a:solidFill>
              </a:rPr>
              <a:t>Différentes institutions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chemeClr val="tx1"/>
                </a:solidFill>
              </a:rPr>
              <a:t>Rester dans son lieu de vie avec des adaptations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chemeClr val="tx1"/>
                </a:solidFill>
              </a:rPr>
              <a:t>MRS avec des adaptations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688650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C25119-9B11-435A-B9E4-0E90523F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41903"/>
            <a:ext cx="8534400" cy="1507067"/>
          </a:xfrm>
        </p:spPr>
        <p:txBody>
          <a:bodyPr/>
          <a:lstStyle/>
          <a:p>
            <a:r>
              <a:rPr lang="fr-BE" dirty="0"/>
              <a:t>Institution et rigidité?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9063E28-5582-4B48-A98C-3515024AC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1583872"/>
            <a:ext cx="8990467" cy="4439860"/>
          </a:xfrm>
        </p:spPr>
        <p:txBody>
          <a:bodyPr/>
          <a:lstStyle/>
          <a:p>
            <a:r>
              <a:rPr lang="fr-BE" dirty="0"/>
              <a:t>Certaines institutions sont peu flexibles</a:t>
            </a:r>
          </a:p>
          <a:p>
            <a:pPr>
              <a:buFontTx/>
              <a:buChar char="-"/>
            </a:pPr>
            <a:r>
              <a:rPr lang="fr-BE" dirty="0">
                <a:solidFill>
                  <a:schemeClr val="tx1"/>
                </a:solidFill>
              </a:rPr>
              <a:t>Horaires stricts</a:t>
            </a:r>
          </a:p>
          <a:p>
            <a:pPr>
              <a:buFontTx/>
              <a:buChar char="-"/>
            </a:pPr>
            <a:r>
              <a:rPr lang="fr-BE" dirty="0">
                <a:solidFill>
                  <a:schemeClr val="tx1"/>
                </a:solidFill>
              </a:rPr>
              <a:t>Activités déterminées</a:t>
            </a:r>
          </a:p>
          <a:p>
            <a:pPr>
              <a:buFontTx/>
              <a:buChar char="-"/>
            </a:pPr>
            <a:r>
              <a:rPr lang="fr-BE" dirty="0">
                <a:solidFill>
                  <a:schemeClr val="tx1"/>
                </a:solidFill>
              </a:rPr>
              <a:t>Participation obligatoire</a:t>
            </a:r>
          </a:p>
          <a:p>
            <a:pPr>
              <a:buFontTx/>
              <a:buChar char="-"/>
            </a:pPr>
            <a:r>
              <a:rPr lang="fr-BE" dirty="0">
                <a:solidFill>
                  <a:schemeClr val="tx1"/>
                </a:solidFill>
              </a:rPr>
              <a:t>Programme à respecter</a:t>
            </a:r>
          </a:p>
          <a:p>
            <a:pPr>
              <a:buFontTx/>
              <a:buChar char="-"/>
            </a:pPr>
            <a:r>
              <a:rPr lang="fr-BE" dirty="0">
                <a:solidFill>
                  <a:schemeClr val="tx1"/>
                </a:solidFill>
              </a:rPr>
              <a:t>Rythme constant</a:t>
            </a:r>
          </a:p>
          <a:p>
            <a:pPr>
              <a:buFontTx/>
              <a:buChar char="-"/>
            </a:pPr>
            <a:endParaRPr lang="fr-BE" dirty="0"/>
          </a:p>
          <a:p>
            <a:pPr marL="0" indent="0">
              <a:buNone/>
            </a:pPr>
            <a:r>
              <a:rPr lang="fr-BE" dirty="0"/>
              <a:t>Où est la limite? Horaire et activités à respecter certes… </a:t>
            </a:r>
          </a:p>
          <a:p>
            <a:pPr marL="0" indent="0">
              <a:buNone/>
            </a:pPr>
            <a:r>
              <a:rPr lang="fr-BE" dirty="0"/>
              <a:t>Mais les besoins de chacun sont tout de même à considérer.</a:t>
            </a:r>
          </a:p>
        </p:txBody>
      </p:sp>
    </p:spTree>
    <p:extLst>
      <p:ext uri="{BB962C8B-B14F-4D97-AF65-F5344CB8AC3E}">
        <p14:creationId xmlns:p14="http://schemas.microsoft.com/office/powerpoint/2010/main" xmlns="" val="1407008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7FA7D79-35BD-47AE-8A98-19D85E1CB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281" y="209246"/>
            <a:ext cx="8534400" cy="1507067"/>
          </a:xfrm>
        </p:spPr>
        <p:txBody>
          <a:bodyPr/>
          <a:lstStyle/>
          <a:p>
            <a:r>
              <a:rPr lang="fr-BE" dirty="0"/>
              <a:t>Prise en compte des besoins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B227C43-AC72-498E-B36B-710581943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281" y="2016579"/>
            <a:ext cx="8534400" cy="3615267"/>
          </a:xfrm>
        </p:spPr>
        <p:txBody>
          <a:bodyPr/>
          <a:lstStyle/>
          <a:p>
            <a:r>
              <a:rPr lang="fr-BE" dirty="0">
                <a:solidFill>
                  <a:schemeClr val="tx1"/>
                </a:solidFill>
              </a:rPr>
              <a:t>Importance des besoins de la personnes.</a:t>
            </a:r>
          </a:p>
          <a:p>
            <a:r>
              <a:rPr lang="fr-BE" dirty="0">
                <a:solidFill>
                  <a:schemeClr val="tx1"/>
                </a:solidFill>
              </a:rPr>
              <a:t>Juste milieu entre les exigences de l’institut et ce que souhaite l’individu</a:t>
            </a:r>
          </a:p>
          <a:p>
            <a:r>
              <a:rPr lang="fr-BE" dirty="0">
                <a:solidFill>
                  <a:schemeClr val="tx1"/>
                </a:solidFill>
              </a:rPr>
              <a:t>Y accorder de l’importance pour le bien-être de la personne</a:t>
            </a:r>
          </a:p>
        </p:txBody>
      </p:sp>
    </p:spTree>
    <p:extLst>
      <p:ext uri="{BB962C8B-B14F-4D97-AF65-F5344CB8AC3E}">
        <p14:creationId xmlns:p14="http://schemas.microsoft.com/office/powerpoint/2010/main" xmlns="" val="346290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7D0491-9EC4-4E87-8A84-1EFDBD1B8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953" y="152097"/>
            <a:ext cx="8534400" cy="1507067"/>
          </a:xfrm>
        </p:spPr>
        <p:txBody>
          <a:bodyPr/>
          <a:lstStyle/>
          <a:p>
            <a:r>
              <a:rPr lang="fr-BE" dirty="0"/>
              <a:t>Analyse des besoins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BECC84A-6458-4F43-845C-411EE2925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953" y="1621366"/>
            <a:ext cx="8534400" cy="3615267"/>
          </a:xfrm>
        </p:spPr>
        <p:txBody>
          <a:bodyPr/>
          <a:lstStyle/>
          <a:p>
            <a:r>
              <a:rPr lang="fr-BE" dirty="0">
                <a:solidFill>
                  <a:schemeClr val="tx1"/>
                </a:solidFill>
              </a:rPr>
              <a:t>Besoins des personnes âgées déficientes intellectuelles= +- similaires à celles d’une personne âgée mais diffèrent pour certains points </a:t>
            </a:r>
          </a:p>
          <a:p>
            <a:r>
              <a:rPr lang="fr-BE" dirty="0">
                <a:solidFill>
                  <a:schemeClr val="tx1"/>
                </a:solidFill>
              </a:rPr>
              <a:t>Besoins des personnes sont propre à chacun.</a:t>
            </a:r>
          </a:p>
          <a:p>
            <a:r>
              <a:rPr lang="fr-BE" dirty="0">
                <a:solidFill>
                  <a:schemeClr val="tx1"/>
                </a:solidFill>
              </a:rPr>
              <a:t>A analyser avec l’individu et l’équipe</a:t>
            </a:r>
          </a:p>
          <a:p>
            <a:r>
              <a:rPr lang="fr-BE" dirty="0">
                <a:solidFill>
                  <a:schemeClr val="tx1"/>
                </a:solidFill>
              </a:rPr>
              <a:t>Prendre en considération les besoins de la personne et réfléchir en équipe aux mises en place éventuelles à proposer</a:t>
            </a:r>
          </a:p>
        </p:txBody>
      </p:sp>
    </p:spTree>
    <p:extLst>
      <p:ext uri="{BB962C8B-B14F-4D97-AF65-F5344CB8AC3E}">
        <p14:creationId xmlns:p14="http://schemas.microsoft.com/office/powerpoint/2010/main" xmlns="" val="115427486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</TotalTime>
  <Words>464</Words>
  <Application>Microsoft Office PowerPoint</Application>
  <PresentationFormat>Personnalisé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Secteur</vt:lpstr>
      <vt:lpstr>Vieillissement et handicap mental</vt:lpstr>
      <vt:lpstr>Introduction</vt:lpstr>
      <vt:lpstr>Définitions</vt:lpstr>
      <vt:lpstr>Historique</vt:lpstr>
      <vt:lpstr>Orientation de placement</vt:lpstr>
      <vt:lpstr> </vt:lpstr>
      <vt:lpstr>Institution et rigidité?</vt:lpstr>
      <vt:lpstr>Prise en compte des besoins</vt:lpstr>
      <vt:lpstr>Analyse des besoins</vt:lpstr>
      <vt:lpstr>Rôle de l’équipe dans l’institution</vt:lpstr>
      <vt:lpstr>Présentation du centre hoppa  (centre d’hébergement pour personnes polyhandicapées adultes)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Vieillissement et handicap mental</dc:title>
  <dc:creator>Amalia KAFIF</dc:creator>
  <cp:lastModifiedBy>kafif</cp:lastModifiedBy>
  <cp:revision>12</cp:revision>
  <dcterms:created xsi:type="dcterms:W3CDTF">2018-10-29T12:17:40Z</dcterms:created>
  <dcterms:modified xsi:type="dcterms:W3CDTF">2019-01-18T09:18:22Z</dcterms:modified>
</cp:coreProperties>
</file>